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8" r:id="rId5"/>
    <p:sldId id="281" r:id="rId6"/>
    <p:sldId id="266" r:id="rId7"/>
    <p:sldId id="292" r:id="rId8"/>
    <p:sldId id="293" r:id="rId9"/>
    <p:sldId id="294" r:id="rId10"/>
    <p:sldId id="295" r:id="rId11"/>
    <p:sldId id="296" r:id="rId12"/>
    <p:sldId id="297" r:id="rId13"/>
    <p:sldId id="308" r:id="rId14"/>
    <p:sldId id="309" r:id="rId15"/>
    <p:sldId id="298" r:id="rId16"/>
    <p:sldId id="300" r:id="rId17"/>
    <p:sldId id="299" r:id="rId18"/>
    <p:sldId id="303" r:id="rId19"/>
  </p:sldIdLst>
  <p:sldSz cx="12192000" cy="6858000"/>
  <p:notesSz cx="6858000" cy="9144000"/>
  <p:defaultTextStyle>
    <a:defPPr>
      <a:defRPr lang="en-US"/>
    </a:defPPr>
    <a:lvl1pPr marL="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5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143A"/>
    <a:srgbClr val="0026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327"/>
  </p:normalViewPr>
  <p:slideViewPr>
    <p:cSldViewPr>
      <p:cViewPr varScale="1">
        <p:scale>
          <a:sx n="62" d="100"/>
          <a:sy n="62" d="100"/>
        </p:scale>
        <p:origin x="828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A9F9E1-4456-4822-B549-6FFAFC12AE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D0C824-B0D3-4B25-9F34-66389609A1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9B43-A185-4162-B51A-D1BDB1B07539}" type="datetimeFigureOut">
              <a:rPr lang="en-AU" smtClean="0"/>
              <a:t>26/06/2024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87D4F0-4376-4C69-92BF-4B1B14270F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C9EE3-755C-4193-8A6E-B3E40A9F73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F8D9B-EB8C-449E-BA8A-88E318B5380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5482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2.png>
</file>

<file path=ppt/media/image3.png>
</file>

<file path=ppt/media/image4.jpeg>
</file>

<file path=ppt/media/image5.jpg>
</file>

<file path=ppt/media/image6.png>
</file>

<file path=ppt/media/image7.sv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F3B1-D8FD-0745-AFDB-5358639AA9AD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9BE4C-575A-B141-9F31-81F3BF797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403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296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95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48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62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7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13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7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80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04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74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65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3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61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26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89BE4C-575A-B141-9F31-81F3BF7970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87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8D0E07-F889-EA60-7224-4F552BA89C6A}"/>
              </a:ext>
            </a:extLst>
          </p:cNvPr>
          <p:cNvSpPr/>
          <p:nvPr userDrawn="1"/>
        </p:nvSpPr>
        <p:spPr>
          <a:xfrm>
            <a:off x="0" y="0"/>
            <a:ext cx="6096397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122363"/>
            <a:ext cx="5505243" cy="2479675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9ECB1-A952-D087-531F-0C262EE2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US"/>
              <a:t>00 Month 20YY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C0A927E-0DD0-7EB4-EDFD-622200A5F2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22275" y="0"/>
            <a:ext cx="3790149" cy="6858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35B15A-70F0-89D2-DC95-0D8CDB00B9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364774"/>
            <a:ext cx="1958759" cy="654785"/>
          </a:xfrm>
          <a:prstGeom prst="rect">
            <a:avLst/>
          </a:prstGeom>
        </p:spPr>
      </p:pic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3488468-08D8-942E-1DF6-ECCD7F71FA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6700" y="3906966"/>
            <a:ext cx="5505243" cy="962193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EA8FD81-E499-996B-B19A-79352467BF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28448" y="5614211"/>
            <a:ext cx="1728192" cy="276999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Public Sans Light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Title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39C7ACDC-3E09-9E3E-0677-2B78A7922B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28448" y="5373216"/>
            <a:ext cx="1728192" cy="276999"/>
          </a:xfrm>
        </p:spPr>
        <p:txBody>
          <a:bodyPr/>
          <a:lstStyle>
            <a:lvl1pPr marL="0" indent="0">
              <a:buNone/>
              <a:defRPr sz="1200" b="1" i="0">
                <a:solidFill>
                  <a:schemeClr val="tx1"/>
                </a:solidFill>
                <a:latin typeface="Public Sans SemiBold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150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3CE8-6987-FC3F-56AA-D4B86A39B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352" y="-2387"/>
            <a:ext cx="5544616" cy="1325563"/>
          </a:xfr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Heading 1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8A0D49A-C9E1-2A3B-D64F-5C94997BFD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23792" y="1844824"/>
            <a:ext cx="7632848" cy="3816424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28929B2-EE60-2C30-1B83-7A7D9D6FF87D}"/>
              </a:ext>
            </a:extLst>
          </p:cNvPr>
          <p:cNvCxnSpPr/>
          <p:nvPr userDrawn="1"/>
        </p:nvCxnSpPr>
        <p:spPr>
          <a:xfrm>
            <a:off x="263352" y="1628800"/>
            <a:ext cx="11665296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01C2AD-6356-41D9-B729-B9B1062AD4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1897" y="2931691"/>
            <a:ext cx="3808621" cy="2729553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GB" dirty="0"/>
              <a:t>Body copy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9E54976-93CD-0060-78F8-AAC112CA14A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3352" y="1846375"/>
            <a:ext cx="3814542" cy="874691"/>
          </a:xfrm>
        </p:spPr>
        <p:txBody>
          <a:bodyPr/>
          <a:lstStyle>
            <a:lvl1pPr marL="0" indent="0">
              <a:buNone/>
              <a:defRPr sz="2000"/>
            </a:lvl1pPr>
            <a:lvl2pPr marL="457177" indent="0">
              <a:buNone/>
              <a:defRPr/>
            </a:lvl2pPr>
          </a:lstStyle>
          <a:p>
            <a:pPr lvl="0"/>
            <a:r>
              <a:rPr lang="en-GB" dirty="0"/>
              <a:t>Heading 2</a:t>
            </a:r>
          </a:p>
        </p:txBody>
      </p:sp>
    </p:spTree>
    <p:extLst>
      <p:ext uri="{BB962C8B-B14F-4D97-AF65-F5344CB8AC3E}">
        <p14:creationId xmlns:p14="http://schemas.microsoft.com/office/powerpoint/2010/main" val="1366623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28929B2-EE60-2C30-1B83-7A7D9D6FF87D}"/>
              </a:ext>
            </a:extLst>
          </p:cNvPr>
          <p:cNvCxnSpPr>
            <a:cxnSpLocks/>
          </p:cNvCxnSpPr>
          <p:nvPr userDrawn="1"/>
        </p:nvCxnSpPr>
        <p:spPr>
          <a:xfrm>
            <a:off x="4151784" y="332656"/>
            <a:ext cx="0" cy="578910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D4CFC757-A6F6-4B53-DD6A-378621DE4E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11824" y="332655"/>
            <a:ext cx="6267128" cy="5789101"/>
          </a:xfrm>
        </p:spPr>
        <p:txBody>
          <a:bodyPr/>
          <a:lstStyle>
            <a:lvl1pPr marL="0" indent="0">
              <a:buNone/>
              <a:defRPr sz="2000"/>
            </a:lvl1pPr>
            <a:lvl2pPr marL="457177" indent="0">
              <a:buNone/>
              <a:defRPr/>
            </a:lvl2pPr>
          </a:lstStyle>
          <a:p>
            <a:pPr lvl="0"/>
            <a:r>
              <a:rPr lang="en-GB" dirty="0"/>
              <a:t>Large body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55922AC-3168-048C-8506-830CE99BB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352" y="-2387"/>
            <a:ext cx="3744415" cy="1325563"/>
          </a:xfr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Heading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445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7_Ao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D6AD59F-6820-4656-71F3-8A7EF46A3411}"/>
              </a:ext>
            </a:extLst>
          </p:cNvPr>
          <p:cNvSpPr/>
          <p:nvPr userDrawn="1"/>
        </p:nvSpPr>
        <p:spPr>
          <a:xfrm>
            <a:off x="7214894" y="1873770"/>
            <a:ext cx="4977106" cy="5008869"/>
          </a:xfrm>
          <a:prstGeom prst="rect">
            <a:avLst/>
          </a:prstGeom>
          <a:solidFill>
            <a:srgbClr val="22272B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0" i="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 descr="A picture containing outdoor, sky, nature, sunset&#10;&#10;Description automatically generated">
            <a:extLst>
              <a:ext uri="{FF2B5EF4-FFF2-40B4-BE49-F238E27FC236}">
                <a16:creationId xmlns:a16="http://schemas.microsoft.com/office/drawing/2014/main" id="{1469681B-6E15-854C-B8AA-5FC6105341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5" t="27906" r="14768" b="22585"/>
          <a:stretch/>
        </p:blipFill>
        <p:spPr>
          <a:xfrm>
            <a:off x="0" y="0"/>
            <a:ext cx="721794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C5F1714-34CD-2712-0A08-E4EF69BB9F25}"/>
              </a:ext>
            </a:extLst>
          </p:cNvPr>
          <p:cNvSpPr txBox="1">
            <a:spLocks/>
          </p:cNvSpPr>
          <p:nvPr/>
        </p:nvSpPr>
        <p:spPr>
          <a:xfrm>
            <a:off x="8123503" y="3778322"/>
            <a:ext cx="3162933" cy="1199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ts val="2600"/>
              </a:lnSpc>
              <a:spcBef>
                <a:spcPct val="0"/>
              </a:spcBef>
              <a:buNone/>
              <a:defRPr sz="3000" b="1" kern="1200" cap="all" baseline="0">
                <a:solidFill>
                  <a:schemeClr val="tx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AU" sz="1400" b="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acknowledge Aboriginal and Torres Strait Islander Peoples as the Traditional Custodians of the Land, Rivers and Sea. We acknowledge and pay our respects to Elders; past, present and emerging of all Nations. </a:t>
            </a:r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EE656FE-4618-5934-C31B-6BE80A41838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2800" y="5877272"/>
            <a:ext cx="1958759" cy="654785"/>
          </a:xfrm>
          <a:prstGeom prst="rect">
            <a:avLst/>
          </a:prstGeom>
        </p:spPr>
      </p:pic>
      <p:pic>
        <p:nvPicPr>
          <p:cNvPr id="13" name="Picture 12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790F613-9F67-A967-BEA0-489553E3E35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53602" y="343461"/>
            <a:ext cx="629690" cy="68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09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8D0E07-F889-EA60-7224-4F552BA89C6A}"/>
              </a:ext>
            </a:extLst>
          </p:cNvPr>
          <p:cNvSpPr/>
          <p:nvPr userDrawn="1"/>
        </p:nvSpPr>
        <p:spPr>
          <a:xfrm>
            <a:off x="3859" y="0"/>
            <a:ext cx="609639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122363"/>
            <a:ext cx="5505243" cy="2479675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9ECB1-A952-D087-531F-0C262EE2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US"/>
              <a:t>00 Month 20YY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C0A927E-0DD0-7EB4-EDFD-622200A5F2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22275" y="0"/>
            <a:ext cx="3790149" cy="6858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97ABFB2-EA25-DD57-B549-BDE7410E45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364774"/>
            <a:ext cx="1958759" cy="654785"/>
          </a:xfrm>
          <a:prstGeom prst="rect">
            <a:avLst/>
          </a:prstGeom>
        </p:spPr>
      </p:pic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4AE60900-EC96-F187-0686-AB69D0E3A0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6700" y="3906966"/>
            <a:ext cx="5505243" cy="962193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61407562-16BB-8D0A-2769-340C6D86C5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28448" y="5614211"/>
            <a:ext cx="1728192" cy="276999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Public Sans Light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Title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DE1D6FD-874B-DB91-6A29-1F7E6FCBE3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28448" y="5373216"/>
            <a:ext cx="1728192" cy="276999"/>
          </a:xfrm>
        </p:spPr>
        <p:txBody>
          <a:bodyPr/>
          <a:lstStyle>
            <a:lvl1pPr marL="0" indent="0">
              <a:buNone/>
              <a:defRPr sz="1200" b="1" i="0">
                <a:solidFill>
                  <a:schemeClr val="tx1"/>
                </a:solidFill>
                <a:latin typeface="Public Sans SemiBold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140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C43BD3-902B-BE86-52B2-47458027D07A}"/>
              </a:ext>
            </a:extLst>
          </p:cNvPr>
          <p:cNvSpPr/>
          <p:nvPr userDrawn="1"/>
        </p:nvSpPr>
        <p:spPr>
          <a:xfrm>
            <a:off x="0" y="0"/>
            <a:ext cx="6096000" cy="68826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122363"/>
            <a:ext cx="5505243" cy="2479675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9ECB1-A952-D087-531F-0C262EE2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US"/>
              <a:t>00 Month 20YY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C0A927E-0DD0-7EB4-EDFD-622200A5F2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26604" y="12319"/>
            <a:ext cx="3790149" cy="6858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97ABFB2-EA25-DD57-B549-BDE7410E45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364774"/>
            <a:ext cx="1958759" cy="654785"/>
          </a:xfrm>
          <a:prstGeom prst="rect">
            <a:avLst/>
          </a:prstGeom>
        </p:spPr>
      </p:pic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AA504C16-C560-EE50-8C59-10A31ABC70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6700" y="3906966"/>
            <a:ext cx="5505243" cy="962193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89664F2-4BC6-95B5-9E76-8331E88952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28448" y="5614211"/>
            <a:ext cx="1728192" cy="276999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Public Sans Light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Title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695D9A-4D19-3613-0A33-ABD729716DA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28448" y="5373216"/>
            <a:ext cx="1728192" cy="276999"/>
          </a:xfrm>
        </p:spPr>
        <p:txBody>
          <a:bodyPr/>
          <a:lstStyle>
            <a:lvl1pPr marL="0" indent="0">
              <a:buNone/>
              <a:defRPr sz="1200" b="1" i="0">
                <a:solidFill>
                  <a:schemeClr val="tx1"/>
                </a:solidFill>
                <a:latin typeface="Public Sans SemiBold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398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0B487DBE-DD89-AEE1-0B62-D240CF85AB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367155"/>
            <a:ext cx="1958759" cy="6547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122363"/>
            <a:ext cx="5505243" cy="2479675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tx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C0A927E-0DD0-7EB4-EDFD-622200A5F2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22275" y="0"/>
            <a:ext cx="3790149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FD321-7695-FE5E-92FE-90E4A11418B1}"/>
              </a:ext>
            </a:extLst>
          </p:cNvPr>
          <p:cNvSpPr/>
          <p:nvPr userDrawn="1"/>
        </p:nvSpPr>
        <p:spPr>
          <a:xfrm>
            <a:off x="0" y="6021288"/>
            <a:ext cx="3384376" cy="836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9ECB1-A952-D087-531F-0C262EE2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63563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Public Sans Light" pitchFamily="2" charset="77"/>
              </a:defRPr>
            </a:lvl1pPr>
          </a:lstStyle>
          <a:p>
            <a:r>
              <a:rPr lang="en-US" dirty="0"/>
              <a:t>00 Month 20YY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713A9E05-8647-50F5-2BC7-762347ED01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6700" y="3906966"/>
            <a:ext cx="5505243" cy="962193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C6A9484D-7F9C-6FA4-6524-6ADFC43C98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28448" y="5614211"/>
            <a:ext cx="1728192" cy="276999"/>
          </a:xfrm>
        </p:spPr>
        <p:txBody>
          <a:bodyPr/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Public Sans Light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Title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EB73E873-971A-EA42-6BE7-184F597D0C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28448" y="5373216"/>
            <a:ext cx="1728192" cy="276999"/>
          </a:xfrm>
        </p:spPr>
        <p:txBody>
          <a:bodyPr/>
          <a:lstStyle>
            <a:lvl1pPr marL="0" indent="0">
              <a:buNone/>
              <a:defRPr sz="1200" b="1" i="0">
                <a:solidFill>
                  <a:schemeClr val="tx1"/>
                </a:solidFill>
                <a:latin typeface="Public Sans SemiBold" pitchFamily="2" charset="77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Presenter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16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8D0E07-F889-EA60-7224-4F552BA89C6A}"/>
              </a:ext>
            </a:extLst>
          </p:cNvPr>
          <p:cNvSpPr/>
          <p:nvPr userDrawn="1"/>
        </p:nvSpPr>
        <p:spPr>
          <a:xfrm>
            <a:off x="0" y="1664804"/>
            <a:ext cx="12192000" cy="5217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904589"/>
            <a:ext cx="8639334" cy="1697448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Divider title goes here</a:t>
            </a:r>
            <a:endParaRPr lang="en-US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E22A083-A2DB-DFAA-3445-587A5A2200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5877272"/>
            <a:ext cx="1958759" cy="65478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BC71A06-14D2-6AFE-A7E8-2E393AF8A2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150384"/>
            <a:ext cx="10725844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395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8D0E07-F889-EA60-7224-4F552BA89C6A}"/>
              </a:ext>
            </a:extLst>
          </p:cNvPr>
          <p:cNvSpPr/>
          <p:nvPr userDrawn="1"/>
        </p:nvSpPr>
        <p:spPr>
          <a:xfrm>
            <a:off x="0" y="1664804"/>
            <a:ext cx="12192000" cy="52178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904589"/>
            <a:ext cx="8639334" cy="1697448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Divider title goes here</a:t>
            </a:r>
            <a:endParaRPr lang="en-US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3BB65E1-5146-8961-4642-2C0EA1D801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5877272"/>
            <a:ext cx="1958759" cy="654785"/>
          </a:xfrm>
          <a:prstGeom prst="rect">
            <a:avLst/>
          </a:prstGeom>
        </p:spPr>
      </p:pic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05EF5FB2-87D2-BE45-377C-68180C10E7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150384"/>
            <a:ext cx="10725844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93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8D0E07-F889-EA60-7224-4F552BA89C6A}"/>
              </a:ext>
            </a:extLst>
          </p:cNvPr>
          <p:cNvSpPr/>
          <p:nvPr userDrawn="1"/>
        </p:nvSpPr>
        <p:spPr>
          <a:xfrm>
            <a:off x="0" y="1664804"/>
            <a:ext cx="12192000" cy="52178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11A08B-9AA6-C87B-3532-1D61F1EBF1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6700" y="1904589"/>
            <a:ext cx="8639334" cy="1697448"/>
          </a:xfrm>
        </p:spPr>
        <p:txBody>
          <a:bodyPr anchor="b">
            <a:normAutofit/>
          </a:bodyPr>
          <a:lstStyle>
            <a:lvl1pPr algn="l">
              <a:defRPr sz="3600" b="0" i="0">
                <a:solidFill>
                  <a:schemeClr val="bg1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Divider title goes here</a:t>
            </a:r>
            <a:endParaRPr lang="en-US" dirty="0"/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DB7A131-0D87-4C8D-AE4D-FDF89AD017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825" y="5877272"/>
            <a:ext cx="1958759" cy="654785"/>
          </a:xfrm>
          <a:prstGeom prst="rect">
            <a:avLst/>
          </a:prstGeom>
        </p:spPr>
      </p:pic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0FCA5E11-2EE0-4913-1C65-2E9F4A53EE6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150384"/>
            <a:ext cx="10725844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546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3CE8-6987-FC3F-56AA-D4B86A39B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352" y="-2387"/>
            <a:ext cx="5256584" cy="1325563"/>
          </a:xfr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913F21-BC1D-77E3-07D0-83A2EC96408E}"/>
              </a:ext>
            </a:extLst>
          </p:cNvPr>
          <p:cNvSpPr/>
          <p:nvPr userDrawn="1"/>
        </p:nvSpPr>
        <p:spPr>
          <a:xfrm>
            <a:off x="0" y="1664804"/>
            <a:ext cx="12192000" cy="5217835"/>
          </a:xfrm>
          <a:prstGeom prst="rect">
            <a:avLst/>
          </a:prstGeom>
          <a:solidFill>
            <a:schemeClr val="accent3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A94B6A7D-9B2E-B80F-E593-67BD15676F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8242" y="6309320"/>
            <a:ext cx="1261359" cy="421654"/>
          </a:xfrm>
          <a:prstGeom prst="rect">
            <a:avLst/>
          </a:prstGeom>
        </p:spPr>
      </p:pic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CD48F9D7-B41A-8D76-7563-EAE669EB5E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6591" y="1866098"/>
            <a:ext cx="5511850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Heading 2</a:t>
            </a:r>
            <a:endParaRPr lang="en-US" dirty="0"/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2E6D39E4-778F-A3C0-D949-ADBA9A0397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6591" y="2416223"/>
            <a:ext cx="4977321" cy="1228801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Contents</a:t>
            </a:r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5966126-E53E-D689-012E-A79EAA83DE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3912" y="2416349"/>
            <a:ext cx="530972" cy="1228676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62BB20D1-E497-5267-6778-2B5A19B3F9A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7531" y="1866098"/>
            <a:ext cx="5511850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Heading 2</a:t>
            </a:r>
            <a:endParaRPr lang="en-US" dirty="0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E7D7B56C-41C7-1CFC-7C4A-69551009EF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7531" y="2416223"/>
            <a:ext cx="4977321" cy="1228801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Contents</a:t>
            </a:r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59180C24-CAD0-CBC4-79FB-E0BDC10E82C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074852" y="2416349"/>
            <a:ext cx="530972" cy="1228676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2DD97650-A3CB-9999-F825-F44C6B9EE1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5060" y="4301509"/>
            <a:ext cx="5511850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Heading 2</a:t>
            </a:r>
            <a:endParaRPr lang="en-US" dirty="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7D994FBA-C33C-7E46-983C-2392271A0A5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5060" y="4851634"/>
            <a:ext cx="4977321" cy="1228801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Contents</a:t>
            </a:r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43AB8979-6D50-3215-FC14-E496E214B31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02381" y="4851760"/>
            <a:ext cx="530972" cy="1228676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</p:txBody>
      </p:sp>
      <p:sp>
        <p:nvSpPr>
          <p:cNvPr id="37" name="Text Placeholder 9">
            <a:extLst>
              <a:ext uri="{FF2B5EF4-FFF2-40B4-BE49-F238E27FC236}">
                <a16:creationId xmlns:a16="http://schemas.microsoft.com/office/drawing/2014/main" id="{86E72666-9A1A-4114-7FDE-898FC10B0B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6000" y="4301509"/>
            <a:ext cx="5511850" cy="431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Heading 2</a:t>
            </a:r>
            <a:endParaRPr 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A3AB8E35-E16E-D9CB-9E8E-F02FBD40C7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4851634"/>
            <a:ext cx="4977321" cy="1228801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GB" dirty="0"/>
              <a:t>Contents</a:t>
            </a:r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  <a:p>
            <a:pPr marL="0" marR="0" lvl="0" indent="0" algn="l" defTabSz="91435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Contents</a:t>
            </a:r>
            <a:endParaRPr lang="en-US" dirty="0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7A4EA38E-A0E5-8ADE-1A28-8F0D635E23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073321" y="4851760"/>
            <a:ext cx="530972" cy="1228676"/>
          </a:xfrm>
        </p:spPr>
        <p:txBody>
          <a:bodyPr/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  <a:p>
            <a:pPr lvl="0"/>
            <a:r>
              <a:rPr lang="en-GB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789377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63CE8-6987-FC3F-56AA-D4B86A39B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352" y="-2387"/>
            <a:ext cx="5328592" cy="1325563"/>
          </a:xfrm>
        </p:spPr>
        <p:txBody>
          <a:bodyPr/>
          <a:lstStyle>
            <a:lvl1pPr>
              <a:defRPr b="0" i="0">
                <a:solidFill>
                  <a:schemeClr val="accent3"/>
                </a:solidFill>
                <a:latin typeface="Public Sans Light" pitchFamily="2" charset="77"/>
              </a:defRPr>
            </a:lvl1pPr>
          </a:lstStyle>
          <a:p>
            <a:r>
              <a:rPr lang="en-GB" dirty="0"/>
              <a:t>Heading 1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8A0D49A-C9E1-2A3B-D64F-5C94997BFD7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31360" y="1844823"/>
            <a:ext cx="5760640" cy="4477277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28929B2-EE60-2C30-1B83-7A7D9D6FF87D}"/>
              </a:ext>
            </a:extLst>
          </p:cNvPr>
          <p:cNvCxnSpPr/>
          <p:nvPr userDrawn="1"/>
        </p:nvCxnSpPr>
        <p:spPr>
          <a:xfrm>
            <a:off x="263352" y="1628800"/>
            <a:ext cx="11665296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CB1455-B6AA-A8DE-9DE1-E2D93A3CBF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3128" y="2930139"/>
            <a:ext cx="5497513" cy="333952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GB" dirty="0"/>
              <a:t>Body copy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A842751-6BBD-2172-41F6-366426C3A6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4582" y="1844823"/>
            <a:ext cx="5506059" cy="883664"/>
          </a:xfrm>
        </p:spPr>
        <p:txBody>
          <a:bodyPr/>
          <a:lstStyle>
            <a:lvl1pPr marL="0" indent="0">
              <a:buNone/>
              <a:defRPr sz="2000"/>
            </a:lvl1pPr>
            <a:lvl2pPr marL="457177" indent="0">
              <a:buNone/>
              <a:defRPr/>
            </a:lvl2pPr>
          </a:lstStyle>
          <a:p>
            <a:pPr lvl="0"/>
            <a:r>
              <a:rPr lang="en-GB" dirty="0"/>
              <a:t>Heading 2</a:t>
            </a:r>
          </a:p>
        </p:txBody>
      </p:sp>
    </p:spTree>
    <p:extLst>
      <p:ext uri="{BB962C8B-B14F-4D97-AF65-F5344CB8AC3E}">
        <p14:creationId xmlns:p14="http://schemas.microsoft.com/office/powerpoint/2010/main" val="405378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DF4718-7112-0444-EF56-DA4996E98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D3F20-25C0-097F-ADF0-74B7C76D9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Heading 1</a:t>
            </a:r>
          </a:p>
          <a:p>
            <a:pPr lvl="1"/>
            <a:r>
              <a:rPr lang="en-GB" dirty="0"/>
              <a:t>Heading 2</a:t>
            </a:r>
          </a:p>
          <a:p>
            <a:pPr lvl="2"/>
            <a:r>
              <a:rPr lang="en-GB" dirty="0"/>
              <a:t>Heading 3</a:t>
            </a:r>
          </a:p>
          <a:p>
            <a:pPr lvl="3"/>
            <a:r>
              <a:rPr lang="en-GB" dirty="0"/>
              <a:t>Heading 4</a:t>
            </a:r>
          </a:p>
          <a:p>
            <a:pPr lvl="4"/>
            <a:r>
              <a:rPr lang="en-GB" dirty="0"/>
              <a:t>Body</a:t>
            </a:r>
          </a:p>
          <a:p>
            <a:pPr lvl="3"/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DC42B-2ABC-DC21-C64D-778AEFCCF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ublic Sans" pitchFamily="2" charset="77"/>
              </a:defRPr>
            </a:lvl1pPr>
          </a:lstStyle>
          <a:p>
            <a:fld id="{9992C794-AE2C-7E49-9B96-A2CA1A550886}" type="datetimeFigureOut">
              <a:rPr lang="en-US" smtClean="0"/>
              <a:pPr/>
              <a:t>6/26/2024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3A74A-5875-5802-AA0C-D3A67206BA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ublic Sans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9526C-CDC4-CD42-89AD-BC90C7F5F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ublic Sans" pitchFamily="2" charset="77"/>
              </a:defRPr>
            </a:lvl1pPr>
          </a:lstStyle>
          <a:p>
            <a:fld id="{C8C3F0D0-958B-264A-A9AF-2A58FF54D01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B0F8365-6C95-AB7B-F553-4FAA6456059A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253602" y="343461"/>
            <a:ext cx="629690" cy="684446"/>
          </a:xfrm>
          <a:prstGeom prst="rect">
            <a:avLst/>
          </a:prstGeom>
        </p:spPr>
      </p:pic>
      <p:pic>
        <p:nvPicPr>
          <p:cNvPr id="19" name="Picture 18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22C3E01A-792D-4C52-AB59-CBF4061008C2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8242" y="6309320"/>
            <a:ext cx="1261359" cy="42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78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0" r:id="rId2"/>
    <p:sldLayoutId id="2147483719" r:id="rId3"/>
    <p:sldLayoutId id="2147483711" r:id="rId4"/>
    <p:sldLayoutId id="2147483675" r:id="rId5"/>
    <p:sldLayoutId id="2147483717" r:id="rId6"/>
    <p:sldLayoutId id="2147483718" r:id="rId7"/>
    <p:sldLayoutId id="2147483662" r:id="rId8"/>
    <p:sldLayoutId id="2147483714" r:id="rId9"/>
    <p:sldLayoutId id="2147483715" r:id="rId10"/>
    <p:sldLayoutId id="2147483716" r:id="rId11"/>
    <p:sldLayoutId id="2147483720" r:id="rId12"/>
  </p:sldLayoutIdLst>
  <p:txStyles>
    <p:titleStyle>
      <a:lvl1pPr algn="l" defTabSz="914355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Public Sans Light" pitchFamily="2" charset="77"/>
          <a:ea typeface="+mj-ea"/>
          <a:cs typeface="+mj-cs"/>
        </a:defRPr>
      </a:lvl1pPr>
    </p:titleStyle>
    <p:bodyStyle>
      <a:lvl1pPr marL="228589" indent="-228589" algn="l" defTabSz="91435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Public Sans Light" pitchFamily="2" charset="77"/>
          <a:ea typeface="+mn-ea"/>
          <a:cs typeface="+mn-cs"/>
        </a:defRPr>
      </a:lvl1pPr>
      <a:lvl2pPr marL="68576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Public Sans Light" pitchFamily="2" charset="77"/>
          <a:ea typeface="+mn-ea"/>
          <a:cs typeface="+mn-cs"/>
        </a:defRPr>
      </a:lvl2pPr>
      <a:lvl3pPr marL="114294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ublic Sans Medium" pitchFamily="2" charset="77"/>
          <a:ea typeface="+mn-ea"/>
          <a:cs typeface="+mn-cs"/>
        </a:defRPr>
      </a:lvl3pPr>
      <a:lvl4pPr marL="160012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b="1" i="0" kern="1200">
          <a:solidFill>
            <a:schemeClr val="tx1"/>
          </a:solidFill>
          <a:latin typeface="Public Sans SemiBold" pitchFamily="2" charset="77"/>
          <a:ea typeface="+mn-ea"/>
          <a:cs typeface="+mn-cs"/>
        </a:defRPr>
      </a:lvl4pPr>
      <a:lvl5pPr marL="205729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Public Sans Light" pitchFamily="2" charset="77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5C59-6A8F-4F1F-58A2-645ADCE7F4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Topic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A5DF-4547-91B0-8B59-FA46AC4D37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6700" y="3933056"/>
            <a:ext cx="5505243" cy="962193"/>
          </a:xfrm>
        </p:spPr>
        <p:txBody>
          <a:bodyPr/>
          <a:lstStyle/>
          <a:p>
            <a:pPr algn="l" fontAlgn="base"/>
            <a:r>
              <a:rPr lang="en-AU" b="1" i="0" dirty="0">
                <a:effectLst/>
                <a:highlight>
                  <a:srgbClr val="002664"/>
                </a:highlight>
                <a:latin typeface="var(--font-family-head)"/>
              </a:rPr>
              <a:t>Introduction to </a:t>
            </a:r>
            <a:r>
              <a:rPr lang="en-AU" b="1" i="0" dirty="0" err="1">
                <a:effectLst/>
                <a:highlight>
                  <a:srgbClr val="002664"/>
                </a:highlight>
                <a:latin typeface="var(--font-family-head)"/>
              </a:rPr>
              <a:t>BackEnd</a:t>
            </a:r>
            <a:r>
              <a:rPr lang="en-AU" b="1" i="0" dirty="0">
                <a:effectLst/>
                <a:highlight>
                  <a:srgbClr val="002664"/>
                </a:highlight>
                <a:latin typeface="var(--font-family-head)"/>
              </a:rPr>
              <a:t> Web Application Development and Getting Started with JavaScript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5BB4EA-7616-7D46-CDCF-9A8ABBD20E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1CF610-C8A4-9EAA-9E2C-B9130716F6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Placeholder 10" descr="A computer network with many devices&#10;&#10;Description automatically generated with medium confidence">
            <a:extLst>
              <a:ext uri="{FF2B5EF4-FFF2-40B4-BE49-F238E27FC236}">
                <a16:creationId xmlns:a16="http://schemas.microsoft.com/office/drawing/2014/main" id="{7925587D-AAB1-6D3B-E908-2075EAB314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1582" r="315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5953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8856984" cy="1325563"/>
          </a:xfrm>
        </p:spPr>
        <p:txBody>
          <a:bodyPr/>
          <a:lstStyle/>
          <a:p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publicsans"/>
              </a:rPr>
              <a:t>Anatomy of a HTML document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745B83A-2E9E-697A-5B5D-FD8DE93B8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766915-6C13-D6EE-783C-0C4AC5007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4837E35-1070-67B4-7ED6-FC6632990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1700808"/>
            <a:ext cx="9552384" cy="4532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6328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000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+mj-lt"/>
              </a:rPr>
              <a:t>CSS</a:t>
            </a:r>
            <a:endParaRPr lang="en-US" sz="4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917F6-AF89-55AC-85E4-0FBB9BCA9A62}"/>
              </a:ext>
            </a:extLst>
          </p:cNvPr>
          <p:cNvSpPr txBox="1"/>
          <p:nvPr/>
        </p:nvSpPr>
        <p:spPr>
          <a:xfrm>
            <a:off x="407368" y="1825625"/>
            <a:ext cx="4583606" cy="39796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685800" indent="-45720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3200" b="0" i="0" dirty="0">
                <a:effectLst/>
                <a:highlight>
                  <a:srgbClr val="FFFFFF"/>
                </a:highlight>
              </a:rPr>
              <a:t>Like HTML, CSS is not a programming language. It's not a markup language either. CSS is a style sheet language. CSS is what you use to selectively style HTML elements.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745B83A-2E9E-697A-5B5D-FD8DE93B8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766915-6C13-D6EE-783C-0C4AC5007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803AD31-BDA5-6CD2-0944-281B8A729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13227E-6692-AD0C-9F5F-4BA344AD4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952" y="1386362"/>
            <a:ext cx="5976664" cy="441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66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1" y="-2387"/>
            <a:ext cx="8275265" cy="1325563"/>
          </a:xfrm>
        </p:spPr>
        <p:txBody>
          <a:bodyPr/>
          <a:lstStyle/>
          <a:p>
            <a:r>
              <a:rPr lang="en-AU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n-lt"/>
              </a:rPr>
              <a:t>JavaScript</a:t>
            </a:r>
            <a:endParaRPr lang="en-US" b="1" dirty="0">
              <a:latin typeface="+mn-lt"/>
            </a:endParaRPr>
          </a:p>
        </p:txBody>
      </p:sp>
      <p:sp>
        <p:nvSpPr>
          <p:cNvPr id="8" name="AutoShape 2" descr="Infographic comparing frontend and backend web development as given in the body text below this image.">
            <a:extLst>
              <a:ext uri="{FF2B5EF4-FFF2-40B4-BE49-F238E27FC236}">
                <a16:creationId xmlns:a16="http://schemas.microsoft.com/office/drawing/2014/main" id="{CE127B1A-C3FC-5608-B5F2-9D56CAAD82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C2FD83-8412-A202-BD6A-ECD01E7B5FD6}"/>
              </a:ext>
            </a:extLst>
          </p:cNvPr>
          <p:cNvSpPr txBox="1"/>
          <p:nvPr/>
        </p:nvSpPr>
        <p:spPr>
          <a:xfrm>
            <a:off x="263350" y="1844824"/>
            <a:ext cx="1173730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JavaScript is a programming language that adds interactivity to your website. 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JavaScript itself is relatively compact, yet very flexible.</a:t>
            </a:r>
            <a:endParaRPr lang="en-AU" sz="24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8C840F1-9002-C1FF-DB67-55C1AB1EE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657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9433048" cy="1325563"/>
          </a:xfrm>
        </p:spPr>
        <p:txBody>
          <a:bodyPr/>
          <a:lstStyle/>
          <a:p>
            <a:pPr algn="l" fontAlgn="base" latinLnBrk="0"/>
            <a:r>
              <a:rPr lang="en-AU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n-lt"/>
              </a:rPr>
              <a:t>End </a:t>
            </a:r>
            <a:r>
              <a:rPr lang="en-AU" b="1" dirty="0">
                <a:solidFill>
                  <a:srgbClr val="111111"/>
                </a:solidFill>
                <a:highlight>
                  <a:srgbClr val="FFFFFF"/>
                </a:highlight>
                <a:latin typeface="+mn-lt"/>
              </a:rPr>
              <a:t>of Module Exercises</a:t>
            </a:r>
            <a:endParaRPr lang="en-AU" b="1" i="0" dirty="0">
              <a:solidFill>
                <a:srgbClr val="000000"/>
              </a:solidFill>
              <a:effectLst/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860B-7FD1-95F0-A16F-AC0563D4DC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3352" y="1916832"/>
            <a:ext cx="11521280" cy="4248472"/>
          </a:xfrm>
        </p:spPr>
        <p:txBody>
          <a:bodyPr>
            <a:no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n-lt"/>
              </a:rPr>
              <a:t>Please complete en</a:t>
            </a:r>
            <a:r>
              <a:rPr lang="en-AU" sz="4000" dirty="0">
                <a:solidFill>
                  <a:srgbClr val="111111"/>
                </a:solidFill>
                <a:highlight>
                  <a:srgbClr val="FFFFFF"/>
                </a:highlight>
                <a:latin typeface="+mn-lt"/>
              </a:rPr>
              <a:t>d of module exercises along with the module before the class. 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4000" dirty="0">
                <a:solidFill>
                  <a:srgbClr val="111111"/>
                </a:solidFill>
                <a:highlight>
                  <a:srgbClr val="FFFFFF"/>
                </a:highlight>
                <a:latin typeface="+mn-lt"/>
              </a:rPr>
              <a:t>Make sure you have access to the IATD </a:t>
            </a:r>
            <a:r>
              <a:rPr lang="en-AU" sz="4000" dirty="0" err="1">
                <a:solidFill>
                  <a:srgbClr val="111111"/>
                </a:solidFill>
                <a:highlight>
                  <a:srgbClr val="FFFFFF"/>
                </a:highlight>
                <a:latin typeface="+mn-lt"/>
              </a:rPr>
              <a:t>Github</a:t>
            </a:r>
            <a:r>
              <a:rPr lang="en-AU" sz="4000" dirty="0">
                <a:solidFill>
                  <a:srgbClr val="111111"/>
                </a:solidFill>
                <a:highlight>
                  <a:srgbClr val="FFFFFF"/>
                </a:highlight>
                <a:latin typeface="+mn-lt"/>
              </a:rPr>
              <a:t> Repository</a:t>
            </a:r>
            <a:endParaRPr lang="en-AU" sz="4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n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123DF76-AEB6-1AEB-E027-CDF3FE8478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73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10873208" cy="1325563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AU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Summary</a:t>
            </a: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ar(--font-family-head)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4C1D0C-FBD9-5C53-149E-08F0911C5F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172" y="1844824"/>
            <a:ext cx="11513476" cy="4320480"/>
          </a:xfrm>
        </p:spPr>
        <p:txBody>
          <a:bodyPr>
            <a:normAutofit/>
          </a:bodyPr>
          <a:lstStyle/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4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Describe the roles and interactions of foundational web technologies in creating interactive web applications.</a:t>
            </a:r>
          </a:p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4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Apply HTML, CSS and JavaScript to construct basic web pages with interactive elements.</a:t>
            </a:r>
          </a:p>
          <a:p>
            <a:endParaRPr lang="en-AU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A9E3844-3A6E-BC47-A729-BE9D274059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C2A104-79ED-F9DE-8217-F29B9782D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76999"/>
            <a:ext cx="25705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696" tIns="0" rIns="12696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994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484784"/>
            <a:ext cx="4232982" cy="40511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AU" sz="28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Introduction to Backend Web Application Development and Getting Started with JavaScript</a:t>
            </a:r>
            <a:br>
              <a:rPr lang="en-AU" sz="1800" b="1" i="0" dirty="0">
                <a:effectLst/>
                <a:highlight>
                  <a:srgbClr val="002664"/>
                </a:highlight>
                <a:latin typeface="var(--font-family-head)"/>
              </a:rPr>
            </a:br>
            <a:br>
              <a:rPr lang="en-AU" sz="1600" b="1" i="0" dirty="0">
                <a:effectLst/>
                <a:highlight>
                  <a:srgbClr val="002664"/>
                </a:highlight>
                <a:latin typeface="var(--font-family-head)"/>
              </a:rPr>
            </a:br>
            <a:br>
              <a:rPr lang="en-US" sz="2400" dirty="0"/>
            </a:br>
            <a:br>
              <a:rPr lang="en-US" sz="4000" dirty="0"/>
            </a:b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6B3CEA2-643C-CD2F-DD15-3FB1DCEAD80A}"/>
              </a:ext>
            </a:extLst>
          </p:cNvPr>
          <p:cNvSpPr txBox="1">
            <a:spLocks/>
          </p:cNvSpPr>
          <p:nvPr/>
        </p:nvSpPr>
        <p:spPr>
          <a:xfrm>
            <a:off x="638882" y="4631161"/>
            <a:ext cx="3255095" cy="1559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Public Sans Light" pitchFamily="2" charset="77"/>
                <a:ea typeface="+mn-ea"/>
                <a:cs typeface="+mn-cs"/>
              </a:defRPr>
            </a:lvl1pPr>
            <a:lvl2pPr marL="457177" indent="0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Public Sans Light" pitchFamily="2" charset="77"/>
                <a:ea typeface="+mn-ea"/>
                <a:cs typeface="+mn-cs"/>
              </a:defRPr>
            </a:lvl2pPr>
            <a:lvl3pPr marL="1142943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Public Sans Medium" pitchFamily="2" charset="77"/>
                <a:ea typeface="+mn-ea"/>
                <a:cs typeface="+mn-cs"/>
              </a:defRPr>
            </a:lvl3pPr>
            <a:lvl4pPr marL="1600120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b="1" i="0" kern="1200">
                <a:solidFill>
                  <a:schemeClr val="tx1"/>
                </a:solidFill>
                <a:latin typeface="Public Sans SemiBold" pitchFamily="2" charset="77"/>
                <a:ea typeface="+mn-ea"/>
                <a:cs typeface="+mn-cs"/>
              </a:defRPr>
            </a:lvl4pPr>
            <a:lvl5pPr marL="2057297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Public Sans Light" pitchFamily="2" charset="77"/>
                <a:ea typeface="+mn-ea"/>
                <a:cs typeface="+mn-cs"/>
              </a:defRPr>
            </a:lvl5pPr>
            <a:lvl6pPr marL="2514475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Question &amp; Answer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Cartoon of a person in suit and glasses&#10;&#10;Description automatically generated">
            <a:extLst>
              <a:ext uri="{FF2B5EF4-FFF2-40B4-BE49-F238E27FC236}">
                <a16:creationId xmlns:a16="http://schemas.microsoft.com/office/drawing/2014/main" id="{0925660E-3A08-17E3-DE6E-33C31B19E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128" y="548680"/>
            <a:ext cx="6735938" cy="523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51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333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10801200" cy="1325563"/>
          </a:xfrm>
        </p:spPr>
        <p:txBody>
          <a:bodyPr>
            <a:normAutofit/>
          </a:bodyPr>
          <a:lstStyle/>
          <a:p>
            <a:pPr algn="l" fontAlgn="base"/>
            <a:r>
              <a:rPr lang="en-AU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Introduction to Backend Web Application Development and Getting Started with JavaScript</a:t>
            </a:r>
            <a:endParaRPr lang="en-AU" b="1" i="0" dirty="0">
              <a:effectLst/>
              <a:latin typeface="var(--font-family-head)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860B-7FD1-95F0-A16F-AC0563D4DC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3352" y="2283720"/>
            <a:ext cx="6624736" cy="3593551"/>
          </a:xfrm>
        </p:spPr>
        <p:txBody>
          <a:bodyPr>
            <a:noAutofit/>
          </a:bodyPr>
          <a:lstStyle/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Describe the roles and interactions of foundational web technologies in creating interactive web applications.</a:t>
            </a:r>
          </a:p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Apply HTML, CSS and JavaScript to construct basic web pages with interactive elements.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582CDC-5BDD-D636-AA50-A204570328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3352" y="1772816"/>
            <a:ext cx="3814542" cy="437345"/>
          </a:xfrm>
        </p:spPr>
        <p:txBody>
          <a:bodyPr/>
          <a:lstStyle/>
          <a:p>
            <a:r>
              <a:rPr lang="en-US" b="1" dirty="0"/>
              <a:t>Objectives</a:t>
            </a: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3393509C-043C-853D-167C-0158D8FDC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0096" y="1772816"/>
            <a:ext cx="4896544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416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10297144" cy="1415163"/>
          </a:xfrm>
        </p:spPr>
        <p:txBody>
          <a:bodyPr/>
          <a:lstStyle/>
          <a:p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-apple-system"/>
              </a:rPr>
              <a:t> </a:t>
            </a:r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publicsans"/>
              </a:rPr>
              <a:t>Untangle the web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860B-7FD1-95F0-A16F-AC0563D4DC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3352" y="1772816"/>
            <a:ext cx="11593288" cy="4536504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The Internet is the backbone of the Web, the technical infrastructure that makes the Web possible. 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At its most basic, the Internet is a large network of computers that communicate together.</a:t>
            </a:r>
            <a:endParaRPr lang="en-AU" sz="32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661384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9289032" cy="1325563"/>
          </a:xfrm>
        </p:spPr>
        <p:txBody>
          <a:bodyPr>
            <a:normAutofit/>
          </a:bodyPr>
          <a:lstStyle/>
          <a:p>
            <a:pPr algn="l" fontAlgn="base" latinLnBrk="0"/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publicsans"/>
              </a:rPr>
              <a:t>Client-server model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59AAF36-527F-CF42-04D1-D09139EE2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1988841"/>
            <a:ext cx="7776864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210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11017224" cy="1325563"/>
          </a:xfrm>
        </p:spPr>
        <p:txBody>
          <a:bodyPr/>
          <a:lstStyle/>
          <a:p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publicsans"/>
              </a:rPr>
              <a:t>Client-server model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B360376-ABAD-5B4F-0ACC-E907C503B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364" y="1588150"/>
            <a:ext cx="11449272" cy="4001095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28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Clients</a:t>
            </a:r>
            <a:r>
              <a:rPr lang="en-AU" sz="2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 are the typical web user's internet-connected devices (for example, your computer connected to your Wi-Fi, or your phone connected to your mobile network) and web-accessing software available on those devices (usually a web browser like Firefox or Chrome).</a:t>
            </a:r>
          </a:p>
          <a:p>
            <a:pPr marL="457200" indent="-457200" algn="l" fontAlgn="base">
              <a:buFont typeface="Wingdings" panose="05000000000000000000" pitchFamily="2" charset="2"/>
              <a:buChar char="q"/>
            </a:pPr>
            <a:r>
              <a:rPr lang="en-AU" sz="28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Servers</a:t>
            </a:r>
            <a:r>
              <a:rPr lang="en-AU" sz="28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 are computers that store webpages, sites, or apps. When a client device wants to access a webpage, a copy of the webpage is downloaded from the server onto the client machine to be displayed in the user's web browser.</a:t>
            </a:r>
          </a:p>
          <a:p>
            <a:pPr algn="l" fontAlgn="base" latinLnBrk="0"/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83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17" y="254064"/>
            <a:ext cx="10513168" cy="1343155"/>
          </a:xfrm>
        </p:spPr>
        <p:txBody>
          <a:bodyPr>
            <a:normAutofit/>
          </a:bodyPr>
          <a:lstStyle/>
          <a:p>
            <a:pPr algn="l" fontAlgn="base" latinLnBrk="0"/>
            <a:r>
              <a:rPr lang="en-AU" b="1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publicsans"/>
              </a:rPr>
              <a:t>Backend web engineering</a:t>
            </a:r>
            <a:endParaRPr lang="en-AU" sz="3600" b="1" i="0" dirty="0">
              <a:solidFill>
                <a:schemeClr val="tx1"/>
              </a:solidFill>
              <a:effectLst/>
              <a:latin typeface="var(--font-family-head)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860B-7FD1-95F0-A16F-AC0563D4DC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3954" y="1772816"/>
            <a:ext cx="11490678" cy="4608512"/>
          </a:xfrm>
        </p:spPr>
        <p:txBody>
          <a:bodyPr>
            <a:no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Backend web engineering refers to the development and maintenance of the server-side components of web applications.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3200" dirty="0">
                <a:solidFill>
                  <a:srgbClr val="000000"/>
                </a:solidFill>
                <a:highlight>
                  <a:srgbClr val="FFFFFF"/>
                </a:highlight>
                <a:latin typeface="+mn-lt"/>
              </a:rPr>
              <a:t>F</a:t>
            </a:r>
            <a:r>
              <a:rPr lang="en-AU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rontend web development focuses on what users see and interact with in their web browsers 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lt"/>
              </a:rPr>
              <a:t>Backend development involves working with servers, databases, and application logic that enable the frontend to function.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AU" sz="1600" dirty="0"/>
            </a:br>
            <a:endParaRPr lang="en-AU" sz="1600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56D8714-9513-258C-E876-1458EEA01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0878"/>
            <a:ext cx="23275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ar(--font-family-body)"/>
              </a:rPr>
              <a:t>.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6D1FD51-A88B-D0D2-F0E3-D47CDFCF6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14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10081120" cy="1325563"/>
          </a:xfrm>
        </p:spPr>
        <p:txBody>
          <a:bodyPr/>
          <a:lstStyle/>
          <a:p>
            <a:r>
              <a:rPr lang="en-AU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Foundational concepts in </a:t>
            </a:r>
            <a:r>
              <a:rPr lang="en-AU" b="1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BackEnd</a:t>
            </a:r>
            <a:r>
              <a:rPr lang="en-AU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-apple-system"/>
              </a:rPr>
              <a:t> Engineering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5860B-7FD1-95F0-A16F-AC0563D4DC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3352" y="1753928"/>
            <a:ext cx="11665296" cy="4123344"/>
          </a:xfrm>
        </p:spPr>
        <p:txBody>
          <a:bodyPr>
            <a:no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2400" b="1" i="0" dirty="0">
                <a:solidFill>
                  <a:srgbClr val="002264"/>
                </a:solidFill>
                <a:effectLst/>
                <a:highlight>
                  <a:srgbClr val="FFFFFF"/>
                </a:highlight>
                <a:latin typeface="+mn-lt"/>
              </a:rPr>
              <a:t>Communication protocols</a:t>
            </a:r>
          </a:p>
          <a:p>
            <a:pPr marL="1257266" lvl="1" indent="-571500">
              <a:buFont typeface="Wingdings" panose="05000000000000000000" pitchFamily="2" charset="2"/>
              <a:buChar char="q"/>
            </a:pPr>
            <a:r>
              <a:rPr lang="en-AU" sz="2400" b="1" i="0" dirty="0">
                <a:effectLst/>
                <a:latin typeface="+mn-lt"/>
              </a:rPr>
              <a:t>TCP (</a:t>
            </a:r>
            <a:r>
              <a:rPr lang="en-AU" sz="2400" b="1" dirty="0">
                <a:latin typeface="+mn-lt"/>
              </a:rPr>
              <a:t>T</a:t>
            </a:r>
            <a:r>
              <a:rPr lang="en-AU" sz="2400" b="1" i="0" dirty="0">
                <a:effectLst/>
                <a:latin typeface="+mn-lt"/>
              </a:rPr>
              <a:t>ransmission Control Protocol) </a:t>
            </a:r>
            <a:r>
              <a:rPr lang="en-AU" sz="2400" b="0" i="0" dirty="0">
                <a:effectLst/>
                <a:latin typeface="+mn-lt"/>
              </a:rPr>
              <a:t>operates as a stream-based, connection-oriented protocol, prioritising reliable delivery but incurring connection setup and retransmission costs.</a:t>
            </a:r>
          </a:p>
          <a:p>
            <a:pPr marL="1257266" lvl="1" indent="-571500">
              <a:buFont typeface="Wingdings" panose="05000000000000000000" pitchFamily="2" charset="2"/>
              <a:buChar char="q"/>
            </a:pPr>
            <a:r>
              <a:rPr lang="en-AU" sz="2400" b="1" i="0" dirty="0">
                <a:effectLst/>
                <a:latin typeface="+mn-lt"/>
              </a:rPr>
              <a:t>UDP (</a:t>
            </a:r>
            <a:r>
              <a:rPr lang="en-AU" sz="2400" b="1" dirty="0">
                <a:latin typeface="+mn-lt"/>
              </a:rPr>
              <a:t>U</a:t>
            </a:r>
            <a:r>
              <a:rPr lang="en-AU" sz="2400" b="1" i="0" dirty="0">
                <a:effectLst/>
                <a:latin typeface="+mn-lt"/>
              </a:rPr>
              <a:t>ser Datagram Protocol) </a:t>
            </a:r>
            <a:r>
              <a:rPr lang="en-AU" sz="2400" b="0" i="0" dirty="0">
                <a:effectLst/>
                <a:latin typeface="+mn-lt"/>
              </a:rPr>
              <a:t>functions as a message-based, connectionless protocol, initiating faster but lacking guaranteed delivery.</a:t>
            </a:r>
            <a:endParaRPr lang="en-AU" sz="2400" b="1" i="0" dirty="0">
              <a:effectLst/>
              <a:latin typeface="+mn-lt"/>
            </a:endParaRP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2400" b="1" i="0" dirty="0">
                <a:solidFill>
                  <a:srgbClr val="002264"/>
                </a:solidFill>
                <a:effectLst/>
                <a:highlight>
                  <a:srgbClr val="FFFFFF"/>
                </a:highlight>
                <a:latin typeface="+mn-lt"/>
              </a:rPr>
              <a:t>Web server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2400" b="1" i="0" dirty="0">
                <a:solidFill>
                  <a:srgbClr val="002264"/>
                </a:solidFill>
                <a:effectLst/>
                <a:highlight>
                  <a:srgbClr val="FFFFFF"/>
                </a:highlight>
                <a:latin typeface="+mn-lt"/>
              </a:rPr>
              <a:t>Database engineering</a:t>
            </a:r>
            <a:endParaRPr lang="en-AU" sz="2400" b="1" dirty="0">
              <a:solidFill>
                <a:srgbClr val="002264"/>
              </a:solidFill>
              <a:highlight>
                <a:srgbClr val="FFFFFF"/>
              </a:highlight>
              <a:latin typeface="+mn-lt"/>
            </a:endParaRP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2400" b="1" i="0" dirty="0">
                <a:solidFill>
                  <a:srgbClr val="002264"/>
                </a:solidFill>
                <a:effectLst/>
                <a:highlight>
                  <a:srgbClr val="FFFFFF"/>
                </a:highlight>
                <a:latin typeface="+mn-lt"/>
              </a:rPr>
              <a:t>Messaging systems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2400" b="1" i="0" dirty="0">
                <a:solidFill>
                  <a:srgbClr val="002264"/>
                </a:solidFill>
                <a:effectLst/>
                <a:highlight>
                  <a:srgbClr val="FFFFFF"/>
                </a:highlight>
                <a:latin typeface="+mn-lt"/>
              </a:rPr>
              <a:t>Security</a:t>
            </a:r>
            <a:endParaRPr lang="en-AU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n-l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A71464E-21A5-3AAE-FB08-1B4BFA217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48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CE4B-4AA8-7B42-740A-ADC5D4BDD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-2387"/>
            <a:ext cx="8856984" cy="1325563"/>
          </a:xfrm>
        </p:spPr>
        <p:txBody>
          <a:bodyPr/>
          <a:lstStyle/>
          <a:p>
            <a:r>
              <a:rPr lang="en-AU" b="1" dirty="0">
                <a:solidFill>
                  <a:srgbClr val="111111"/>
                </a:solidFill>
                <a:highlight>
                  <a:srgbClr val="FFFFFF"/>
                </a:highlight>
                <a:latin typeface="-apple-system"/>
              </a:rPr>
              <a:t>HTML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60D026-B470-C3BF-E550-A5ECA79F81A2}"/>
              </a:ext>
            </a:extLst>
          </p:cNvPr>
          <p:cNvSpPr txBox="1"/>
          <p:nvPr/>
        </p:nvSpPr>
        <p:spPr>
          <a:xfrm>
            <a:off x="263352" y="1772816"/>
            <a:ext cx="1166529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AU" sz="40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publicsans"/>
              </a:rPr>
              <a:t>HTML is a markup language which provides structure to the content published on the web. It contains elements which are used around content to make it look in a certain way.</a:t>
            </a:r>
            <a:endParaRPr lang="en-AU" sz="4000" b="0" i="0" dirty="0">
              <a:solidFill>
                <a:srgbClr val="111111"/>
              </a:solidFill>
              <a:effectLst/>
              <a:highlight>
                <a:srgbClr val="FFFFFF"/>
              </a:highlight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745B83A-2E9E-697A-5B5D-FD8DE93B8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0474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IAT">
      <a:dk1>
        <a:srgbClr val="22272B"/>
      </a:dk1>
      <a:lt1>
        <a:srgbClr val="FFFFFF"/>
      </a:lt1>
      <a:dk2>
        <a:srgbClr val="44546A"/>
      </a:dk2>
      <a:lt2>
        <a:srgbClr val="E7E6E6"/>
      </a:lt2>
      <a:accent1>
        <a:srgbClr val="002664"/>
      </a:accent1>
      <a:accent2>
        <a:srgbClr val="D7153A"/>
      </a:accent2>
      <a:accent3>
        <a:srgbClr val="22272B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5FE5C2E5E73E42A2BBFB3F472FB237" ma:contentTypeVersion="20" ma:contentTypeDescription="Create a new document." ma:contentTypeScope="" ma:versionID="614e7df52103e7ebf154144813b1c8f8">
  <xsd:schema xmlns:xsd="http://www.w3.org/2001/XMLSchema" xmlns:xs="http://www.w3.org/2001/XMLSchema" xmlns:p="http://schemas.microsoft.com/office/2006/metadata/properties" xmlns:ns1="http://schemas.microsoft.com/sharepoint/v3" xmlns:ns2="6cad024b-95f1-4771-8f98-9098fda89683" xmlns:ns3="d730fea9-fd19-45e4-a95a-a635e8810ef3" xmlns:ns4="363f131b-4af0-4a66-9de1-3f50ca42dcc1" targetNamespace="http://schemas.microsoft.com/office/2006/metadata/properties" ma:root="true" ma:fieldsID="17d8fe79f7852305888bcc903b5f7481" ns1:_="" ns2:_="" ns3:_="" ns4:_="">
    <xsd:import namespace="http://schemas.microsoft.com/sharepoint/v3"/>
    <xsd:import namespace="6cad024b-95f1-4771-8f98-9098fda89683"/>
    <xsd:import namespace="d730fea9-fd19-45e4-a95a-a635e8810ef3"/>
    <xsd:import namespace="363f131b-4af0-4a66-9de1-3f50ca42dc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Location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ad024b-95f1-4771-8f98-9098fda896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7cbc2fe7-373b-4481-8641-e4ac488d53d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0fea9-fd19-45e4-a95a-a635e8810ef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f131b-4af0-4a66-9de1-3f50ca42dcc1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d5d8d2ed-bcbf-486e-b7ec-dd65b605b194}" ma:internalName="TaxCatchAll" ma:showField="CatchAllData" ma:web="d730fea9-fd19-45e4-a95a-a635e8810e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63f131b-4af0-4a66-9de1-3f50ca42dcc1" xsi:nil="true"/>
    <_ip_UnifiedCompliancePolicyUIAction xmlns="http://schemas.microsoft.com/sharepoint/v3" xsi:nil="true"/>
    <_ip_UnifiedCompliancePolicyProperties xmlns="http://schemas.microsoft.com/sharepoint/v3" xsi:nil="true"/>
    <lcf76f155ced4ddcb4097134ff3c332f xmlns="6cad024b-95f1-4771-8f98-9098fda8968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B295409-87F5-4059-A4C5-E3B6F172F2E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E37D39-C77E-44C4-B34F-C96A3B22D9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cad024b-95f1-4771-8f98-9098fda89683"/>
    <ds:schemaRef ds:uri="d730fea9-fd19-45e4-a95a-a635e8810ef3"/>
    <ds:schemaRef ds:uri="363f131b-4af0-4a66-9de1-3f50ca42dc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FA59BA-3BD1-47B0-BF47-82DB9E0B37AA}">
  <ds:schemaRefs>
    <ds:schemaRef ds:uri="http://purl.org/dc/dcmitype/"/>
    <ds:schemaRef ds:uri="http://schemas.microsoft.com/office/2006/documentManagement/types"/>
    <ds:schemaRef ds:uri="http://www.w3.org/XML/1998/namespace"/>
    <ds:schemaRef ds:uri="363f131b-4af0-4a66-9de1-3f50ca42dcc1"/>
    <ds:schemaRef ds:uri="http://schemas.microsoft.com/office/2006/metadata/properties"/>
    <ds:schemaRef ds:uri="d730fea9-fd19-45e4-a95a-a635e8810ef3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6cad024b-95f1-4771-8f98-9098fda89683"/>
    <ds:schemaRef ds:uri="http://schemas.microsoft.com/sharepoint/v3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70663b86-f2b7-4b32-b286-17269b5dc83f}" enabled="1" method="Standard" siteId="{19537222-55d7-4581-84fb-c2da6e835c74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4153</TotalTime>
  <Words>494</Words>
  <Application>Microsoft Office PowerPoint</Application>
  <PresentationFormat>Widescreen</PresentationFormat>
  <Paragraphs>59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-apple-system</vt:lpstr>
      <vt:lpstr>Arial</vt:lpstr>
      <vt:lpstr>Calibri</vt:lpstr>
      <vt:lpstr>Courier New</vt:lpstr>
      <vt:lpstr>Public Sans</vt:lpstr>
      <vt:lpstr>Public Sans Light</vt:lpstr>
      <vt:lpstr>Public Sans Medium</vt:lpstr>
      <vt:lpstr>Public Sans SemiBold</vt:lpstr>
      <vt:lpstr>publicsans</vt:lpstr>
      <vt:lpstr>var(--font-family-body)</vt:lpstr>
      <vt:lpstr>var(--font-family-head)</vt:lpstr>
      <vt:lpstr>Wingdings</vt:lpstr>
      <vt:lpstr>1_Office Theme</vt:lpstr>
      <vt:lpstr>Topic 1</vt:lpstr>
      <vt:lpstr>PowerPoint Presentation</vt:lpstr>
      <vt:lpstr>Introduction to Backend Web Application Development and Getting Started with JavaScript</vt:lpstr>
      <vt:lpstr> Untangle the web</vt:lpstr>
      <vt:lpstr>Client-server model</vt:lpstr>
      <vt:lpstr>Client-server model</vt:lpstr>
      <vt:lpstr>Backend web engineering</vt:lpstr>
      <vt:lpstr>Foundational concepts in BackEnd Engineering</vt:lpstr>
      <vt:lpstr>HTML</vt:lpstr>
      <vt:lpstr>Anatomy of a HTML document</vt:lpstr>
      <vt:lpstr>CSS</vt:lpstr>
      <vt:lpstr>JavaScript</vt:lpstr>
      <vt:lpstr>End of Module Exercises</vt:lpstr>
      <vt:lpstr>Summary</vt:lpstr>
      <vt:lpstr>Introduction to Backend Web Application Development and Getting Started with JavaScript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Bliss Taylor</dc:creator>
  <cp:lastModifiedBy>Chaitali Samani</cp:lastModifiedBy>
  <cp:revision>129</cp:revision>
  <dcterms:created xsi:type="dcterms:W3CDTF">2022-10-17T03:53:28Z</dcterms:created>
  <dcterms:modified xsi:type="dcterms:W3CDTF">2024-06-26T03:23:40Z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0x0101006F5FE5C2E5E73E42A2BBFB3F472FB237</vt:lpwstr>
  </property>
  <property fmtid="{D5CDD505-2E9C-101B-9397-08002B2CF9AE}" pid="3" name="_dlc_DocIdItemGuid">
    <vt:lpwstr>944bcf51-e965-46f7-88da-4c4a39394bd6</vt:lpwstr>
  </property>
  <property fmtid="{D5CDD505-2E9C-101B-9397-08002B2CF9AE}" pid="4" name="ClassificationContentMarkingFooterLocations">
    <vt:lpwstr>1_Office Theme:11</vt:lpwstr>
  </property>
  <property fmtid="{D5CDD505-2E9C-101B-9397-08002B2CF9AE}" pid="5" name="ClassificationContentMarkingFooterText">
    <vt:lpwstr>OFFICIAL</vt:lpwstr>
  </property>
  <property fmtid="{D5CDD505-2E9C-101B-9397-08002B2CF9AE}" pid="6" name="ClassificationContentMarkingHeaderLocations">
    <vt:lpwstr>1_Office Theme:10</vt:lpwstr>
  </property>
  <property fmtid="{D5CDD505-2E9C-101B-9397-08002B2CF9AE}" pid="7" name="ClassificationContentMarkingHeaderText">
    <vt:lpwstr>OFFICIAL</vt:lpwstr>
  </property>
  <property fmtid="{D5CDD505-2E9C-101B-9397-08002B2CF9AE}" pid="8" name="MediaServiceImageTags">
    <vt:lpwstr/>
  </property>
</Properties>
</file>

<file path=docProps/thumbnail.jpeg>
</file>